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98" r:id="rId6"/>
    <p:sldId id="413" r:id="rId7"/>
    <p:sldId id="415" r:id="rId8"/>
    <p:sldId id="414" r:id="rId9"/>
    <p:sldId id="384" r:id="rId10"/>
    <p:sldId id="400" r:id="rId11"/>
    <p:sldId id="412" r:id="rId12"/>
    <p:sldId id="407" r:id="rId13"/>
    <p:sldId id="402" r:id="rId14"/>
    <p:sldId id="404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Liz" initials="SL" lastIdx="3" clrIdx="0">
    <p:extLst>
      <p:ext uri="{19B8F6BF-5375-455C-9EA6-DF929625EA0E}">
        <p15:presenceInfo xmlns:p15="http://schemas.microsoft.com/office/powerpoint/2012/main" userId="S-1-5-21-220523388-682003330-725345543-83330" providerId="AD"/>
      </p:ext>
    </p:extLst>
  </p:cmAuthor>
  <p:cmAuthor id="2" name="Naftzger, Katie" initials="NK" lastIdx="19" clrIdx="1">
    <p:extLst>
      <p:ext uri="{19B8F6BF-5375-455C-9EA6-DF929625EA0E}">
        <p15:presenceInfo xmlns:p15="http://schemas.microsoft.com/office/powerpoint/2012/main" userId="S-1-5-21-220523388-682003330-725345543-327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44F"/>
    <a:srgbClr val="3C3C3C"/>
    <a:srgbClr val="3B3838"/>
    <a:srgbClr val="A7B1C3"/>
    <a:srgbClr val="FBDB9B"/>
    <a:srgbClr val="F2F2F2"/>
    <a:srgbClr val="000000"/>
    <a:srgbClr val="8A97AF"/>
    <a:srgbClr val="6C7D9B"/>
    <a:srgbClr val="F9C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/>
    <p:restoredTop sz="94395" autoAdjust="0"/>
  </p:normalViewPr>
  <p:slideViewPr>
    <p:cSldViewPr snapToGrid="0" snapToObjects="1">
      <p:cViewPr varScale="1">
        <p:scale>
          <a:sx n="107" d="100"/>
          <a:sy n="107" d="100"/>
        </p:scale>
        <p:origin x="450" y="114"/>
      </p:cViewPr>
      <p:guideLst>
        <p:guide orient="horz" pos="816"/>
        <p:guide pos="3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326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B523E3-8A28-D144-B7EA-012BD44227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3B684-4C7C-5945-BADF-F0DB088AA2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01180-6FB6-B242-B3E1-080956277E3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BD906-F6C7-A542-9F8E-5E31A9D27F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6AA3C-F345-E04D-A28F-393E173A0F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1F7B4-801E-714F-9A90-93816545D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2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29610-F586-784F-A1FD-D637B647730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3C7DF-6F55-8A42-B2FE-EC1462BFD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8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7DF-6F55-8A42-B2FE-EC1462BFD9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3274" y="422031"/>
            <a:ext cx="11385452" cy="4909624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6C567-1F17-6248-AEF0-9454AC4F190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2A2E3E2-7E78-1442-AA9F-7F8AE7B4FA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089" y="5526273"/>
            <a:ext cx="7205472" cy="619033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 spc="600">
                <a:solidFill>
                  <a:schemeClr val="bg1"/>
                </a:solidFill>
              </a:defRPr>
            </a:lvl1pPr>
            <a:lvl2pPr marL="457200" indent="0">
              <a:buNone/>
              <a:defRPr sz="4400" spc="600">
                <a:solidFill>
                  <a:schemeClr val="bg1"/>
                </a:solidFill>
              </a:defRPr>
            </a:lvl2pPr>
            <a:lvl3pPr marL="914400" indent="0">
              <a:buNone/>
              <a:defRPr sz="4400" spc="600">
                <a:solidFill>
                  <a:schemeClr val="bg1"/>
                </a:solidFill>
              </a:defRPr>
            </a:lvl3pPr>
            <a:lvl4pPr marL="1371600" indent="0">
              <a:buNone/>
              <a:defRPr sz="4400" spc="600">
                <a:solidFill>
                  <a:schemeClr val="bg1"/>
                </a:solidFill>
              </a:defRPr>
            </a:lvl4pPr>
            <a:lvl5pPr marL="1828800" indent="0">
              <a:buNone/>
              <a:defRPr sz="4400" spc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COVER SLIDE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D03C51-283C-CF4A-A616-EAE63F180D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1089" y="6238967"/>
            <a:ext cx="7205472" cy="336645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spc="600">
                <a:solidFill>
                  <a:schemeClr val="bg1"/>
                </a:solidFill>
              </a:defRPr>
            </a:lvl1pPr>
            <a:lvl2pPr marL="457200" indent="0">
              <a:buNone/>
              <a:defRPr sz="4400" spc="600">
                <a:solidFill>
                  <a:schemeClr val="bg1"/>
                </a:solidFill>
              </a:defRPr>
            </a:lvl2pPr>
            <a:lvl3pPr marL="914400" indent="0">
              <a:buNone/>
              <a:defRPr sz="4400" spc="600">
                <a:solidFill>
                  <a:schemeClr val="bg1"/>
                </a:solidFill>
              </a:defRPr>
            </a:lvl3pPr>
            <a:lvl4pPr marL="1371600" indent="0">
              <a:buNone/>
              <a:defRPr sz="4400" spc="600">
                <a:solidFill>
                  <a:schemeClr val="bg1"/>
                </a:solidFill>
              </a:defRPr>
            </a:lvl4pPr>
            <a:lvl5pPr marL="1828800" indent="0">
              <a:buNone/>
              <a:defRPr sz="4400" spc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26498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360" y="594360"/>
            <a:ext cx="11003280" cy="3257550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23123C3-47F8-1C4C-98CC-EB220DB18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8672" y="4229035"/>
            <a:ext cx="7534656" cy="54467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LARGE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611762-D231-1547-BF33-5BB38976B8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703" y="4969182"/>
            <a:ext cx="7532595" cy="1592983"/>
          </a:xfrm>
        </p:spPr>
        <p:txBody>
          <a:bodyPr l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B3F8C7-54FC-EC4E-859A-248B4F3A2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2658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73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IMAGE RIGHT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930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 userDrawn="1"/>
        </p:nvSpPr>
        <p:spPr>
          <a:xfrm>
            <a:off x="1069739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B94729-57B3-E94B-961D-343D3A7B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7515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478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IMAGE LEFT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435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 userDrawn="1"/>
        </p:nvSpPr>
        <p:spPr>
          <a:xfrm>
            <a:off x="7184789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0B2BC1-3EA5-EA4D-AD5C-91A3BE6D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54328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nset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16633" y="998628"/>
            <a:ext cx="4754880" cy="477316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73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INSET VISUAL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930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 userDrawn="1"/>
        </p:nvSpPr>
        <p:spPr>
          <a:xfrm>
            <a:off x="1069739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BA8231-0A7B-994F-829F-320C54095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87022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eatur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73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FEATURE COPY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930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 userDrawn="1"/>
        </p:nvSpPr>
        <p:spPr>
          <a:xfrm>
            <a:off x="1069739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46501D-776D-8F48-9CCC-DFB0A119819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349D9-C528-9145-BA46-7856A3933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0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eature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B9672-D1A4-E348-A3D3-28D11A44F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739" y="998628"/>
            <a:ext cx="4309085" cy="111592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CONTENT WITH FEATURE VISUAL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A95C47-905A-0A45-9626-AC21DB983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9307" y="2286000"/>
            <a:ext cx="4309085" cy="1984375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D2A42-1044-7246-AE6B-BF0625C1A49C}"/>
              </a:ext>
            </a:extLst>
          </p:cNvPr>
          <p:cNvSpPr/>
          <p:nvPr userDrawn="1"/>
        </p:nvSpPr>
        <p:spPr>
          <a:xfrm>
            <a:off x="1069739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46501D-776D-8F48-9CCC-DFB0A119819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F0037B-DE73-D748-8293-9623CDC71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994" y="6240544"/>
            <a:ext cx="1140444" cy="57101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1C51583-4541-1A44-BC21-39C2C65E6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842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Copy (No Vis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7CB612-461E-8148-B5B2-84C3D4B54DB2}"/>
              </a:ext>
            </a:extLst>
          </p:cNvPr>
          <p:cNvSpPr/>
          <p:nvPr userDrawn="1"/>
        </p:nvSpPr>
        <p:spPr>
          <a:xfrm>
            <a:off x="5776626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251D71C-4665-C544-A288-2649C1BF2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9760" y="998628"/>
            <a:ext cx="8412480" cy="122264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HEADLINE WITH COPY (NO VISUAL)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174C8FF-B13F-1845-B0DE-09196D4A87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9760" y="2778825"/>
            <a:ext cx="8412480" cy="3063835"/>
          </a:xfrm>
        </p:spPr>
        <p:txBody>
          <a:bodyPr lIns="0" numCol="2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8C93D-7003-C949-9CD3-D351FA955B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9760" y="2434150"/>
            <a:ext cx="8412480" cy="357188"/>
          </a:xfrm>
        </p:spPr>
        <p:txBody>
          <a:bodyPr lIns="0"/>
          <a:lstStyle>
            <a:lvl1pPr algn="l">
              <a:defRPr lang="en-US" sz="1200" b="0" i="0" kern="1200" spc="300" dirty="0">
                <a:solidFill>
                  <a:srgbClr val="1824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22EA24-FECA-3A4F-9A4B-CCC9339F6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191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7CB612-461E-8148-B5B2-84C3D4B54DB2}"/>
              </a:ext>
            </a:extLst>
          </p:cNvPr>
          <p:cNvSpPr/>
          <p:nvPr userDrawn="1"/>
        </p:nvSpPr>
        <p:spPr>
          <a:xfrm>
            <a:off x="5776626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251D71C-4665-C544-A288-2649C1BF2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9760" y="998628"/>
            <a:ext cx="8412480" cy="550775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22EA24-FECA-3A4F-9A4B-CCC9339F6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504581-90B3-5344-AC16-BE906020B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9760" y="1990165"/>
            <a:ext cx="8413750" cy="4058865"/>
          </a:xfrm>
        </p:spPr>
        <p:txBody>
          <a:bodyPr lIns="0" rIns="0" numCol="2" spcCol="457200"/>
          <a:lstStyle>
            <a:lvl1pPr>
              <a:defRPr lang="en-US" sz="1100" smtClean="0">
                <a:effectLst/>
              </a:defRPr>
            </a:lvl1pPr>
            <a:lvl2pPr>
              <a:defRPr sz="10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0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0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0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</a:t>
            </a:r>
            <a:r>
              <a:rPr lang="en-US" dirty="0" err="1"/>
              <a:t>architecto</a:t>
            </a:r>
            <a:r>
              <a:rPr lang="en-US" dirty="0"/>
              <a:t>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fugit, sed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consequuntur</a:t>
            </a:r>
            <a:r>
              <a:rPr lang="en-US" dirty="0"/>
              <a:t> </a:t>
            </a:r>
            <a:r>
              <a:rPr lang="en-US" dirty="0" err="1"/>
              <a:t>magni</a:t>
            </a:r>
            <a:r>
              <a:rPr lang="en-US" dirty="0"/>
              <a:t> </a:t>
            </a:r>
            <a:r>
              <a:rPr lang="en-US" dirty="0" err="1"/>
              <a:t>dolores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qui </a:t>
            </a:r>
            <a:r>
              <a:rPr lang="en-US" dirty="0" err="1"/>
              <a:t>ratione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sequi</a:t>
            </a:r>
            <a:r>
              <a:rPr lang="en-US" dirty="0"/>
              <a:t> </a:t>
            </a:r>
            <a:r>
              <a:rPr lang="en-US" dirty="0" err="1"/>
              <a:t>nesciunt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</a:t>
            </a:r>
            <a:r>
              <a:rPr lang="en-US" dirty="0" err="1"/>
              <a:t>architecto</a:t>
            </a:r>
            <a:r>
              <a:rPr lang="en-US" dirty="0"/>
              <a:t>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fugit, sed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consequuntur</a:t>
            </a:r>
            <a:r>
              <a:rPr lang="en-US" dirty="0"/>
              <a:t> </a:t>
            </a:r>
            <a:r>
              <a:rPr lang="en-US" dirty="0" err="1"/>
              <a:t>magni</a:t>
            </a:r>
            <a:r>
              <a:rPr lang="en-US" dirty="0"/>
              <a:t> </a:t>
            </a:r>
            <a:r>
              <a:rPr lang="en-US" dirty="0" err="1"/>
              <a:t>dolores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qui </a:t>
            </a:r>
            <a:r>
              <a:rPr lang="en-US" dirty="0" err="1"/>
              <a:t>ratione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sequi</a:t>
            </a:r>
            <a:r>
              <a:rPr lang="en-US" dirty="0"/>
              <a:t> </a:t>
            </a:r>
            <a:r>
              <a:rPr lang="en-US" dirty="0" err="1"/>
              <a:t>nesciunt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</a:t>
            </a:r>
            <a:r>
              <a:rPr lang="en-US" dirty="0" err="1"/>
              <a:t>architecto</a:t>
            </a:r>
            <a:r>
              <a:rPr lang="en-US" dirty="0"/>
              <a:t>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fugit, sed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consequuntur</a:t>
            </a:r>
            <a:r>
              <a:rPr lang="en-US" dirty="0"/>
              <a:t> </a:t>
            </a:r>
            <a:r>
              <a:rPr lang="en-US" dirty="0" err="1"/>
              <a:t>magni</a:t>
            </a:r>
            <a:r>
              <a:rPr lang="en-US" dirty="0"/>
              <a:t> </a:t>
            </a:r>
            <a:r>
              <a:rPr lang="en-US" dirty="0" err="1"/>
              <a:t>dolores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qui </a:t>
            </a:r>
            <a:r>
              <a:rPr lang="en-US" dirty="0" err="1"/>
              <a:t>ratione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sequi</a:t>
            </a:r>
            <a:r>
              <a:rPr lang="en-US" dirty="0"/>
              <a:t> </a:t>
            </a:r>
            <a:r>
              <a:rPr lang="en-US" dirty="0" err="1"/>
              <a:t>nesciunt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47299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7CB612-461E-8148-B5B2-84C3D4B54DB2}"/>
              </a:ext>
            </a:extLst>
          </p:cNvPr>
          <p:cNvSpPr/>
          <p:nvPr userDrawn="1"/>
        </p:nvSpPr>
        <p:spPr>
          <a:xfrm>
            <a:off x="5776626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251D71C-4665-C544-A288-2649C1BF2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9760" y="998628"/>
            <a:ext cx="8412480" cy="122264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HEADLINE WITH CHART/VISUAL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1227579-8B9B-9347-8BC2-C135047A2D1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190875" y="2602426"/>
            <a:ext cx="5810250" cy="36433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571E3E-59CA-ED46-9DE9-6CA4FF33B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59833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508293-6C19-8644-87C8-8F8B7F3F1759}"/>
              </a:ext>
            </a:extLst>
          </p:cNvPr>
          <p:cNvSpPr/>
          <p:nvPr userDrawn="1"/>
        </p:nvSpPr>
        <p:spPr>
          <a:xfrm>
            <a:off x="875979" y="2512836"/>
            <a:ext cx="3176177" cy="3175585"/>
          </a:xfrm>
          <a:prstGeom prst="rect">
            <a:avLst/>
          </a:prstGeom>
          <a:solidFill>
            <a:srgbClr val="EF4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0A93EF-4218-0D41-9C0D-1C861C9CD977}"/>
              </a:ext>
            </a:extLst>
          </p:cNvPr>
          <p:cNvSpPr/>
          <p:nvPr userDrawn="1"/>
        </p:nvSpPr>
        <p:spPr>
          <a:xfrm>
            <a:off x="768496" y="2414980"/>
            <a:ext cx="3176177" cy="317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632A0A-0E43-3541-89B1-6E39E628DE38}"/>
              </a:ext>
            </a:extLst>
          </p:cNvPr>
          <p:cNvSpPr/>
          <p:nvPr userDrawn="1"/>
        </p:nvSpPr>
        <p:spPr>
          <a:xfrm>
            <a:off x="4561653" y="2512836"/>
            <a:ext cx="3176177" cy="3175585"/>
          </a:xfrm>
          <a:prstGeom prst="rect">
            <a:avLst/>
          </a:prstGeom>
          <a:solidFill>
            <a:srgbClr val="F9C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2D57F0-D97A-234D-A4A5-4278B83431FE}"/>
              </a:ext>
            </a:extLst>
          </p:cNvPr>
          <p:cNvSpPr/>
          <p:nvPr userDrawn="1"/>
        </p:nvSpPr>
        <p:spPr>
          <a:xfrm>
            <a:off x="4454170" y="2414980"/>
            <a:ext cx="3176177" cy="317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36F83E-E5FF-C640-92F2-4613B035BABA}"/>
              </a:ext>
            </a:extLst>
          </p:cNvPr>
          <p:cNvSpPr/>
          <p:nvPr userDrawn="1"/>
        </p:nvSpPr>
        <p:spPr>
          <a:xfrm>
            <a:off x="8247327" y="2512836"/>
            <a:ext cx="3176177" cy="3175585"/>
          </a:xfrm>
          <a:prstGeom prst="rect">
            <a:avLst/>
          </a:prstGeom>
          <a:solidFill>
            <a:srgbClr val="6C7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B51A0-86A3-D44E-886F-3B6031611E5E}"/>
              </a:ext>
            </a:extLst>
          </p:cNvPr>
          <p:cNvSpPr/>
          <p:nvPr userDrawn="1"/>
        </p:nvSpPr>
        <p:spPr>
          <a:xfrm>
            <a:off x="8139844" y="2414980"/>
            <a:ext cx="3176177" cy="317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594FB3-D48C-CE41-B8B8-81EB7B1922BF}"/>
              </a:ext>
            </a:extLst>
          </p:cNvPr>
          <p:cNvCxnSpPr>
            <a:cxnSpLocks/>
          </p:cNvCxnSpPr>
          <p:nvPr userDrawn="1"/>
        </p:nvCxnSpPr>
        <p:spPr>
          <a:xfrm>
            <a:off x="1112306" y="2987213"/>
            <a:ext cx="2488557" cy="0"/>
          </a:xfrm>
          <a:prstGeom prst="line">
            <a:avLst/>
          </a:prstGeom>
          <a:ln w="12700">
            <a:solidFill>
              <a:srgbClr val="EF40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7D26B-3EDA-7C4C-A571-E9CBA2DDAC37}"/>
              </a:ext>
            </a:extLst>
          </p:cNvPr>
          <p:cNvCxnSpPr>
            <a:cxnSpLocks/>
          </p:cNvCxnSpPr>
          <p:nvPr userDrawn="1"/>
        </p:nvCxnSpPr>
        <p:spPr>
          <a:xfrm>
            <a:off x="4797980" y="2987213"/>
            <a:ext cx="2488557" cy="0"/>
          </a:xfrm>
          <a:prstGeom prst="line">
            <a:avLst/>
          </a:prstGeom>
          <a:ln w="12700">
            <a:solidFill>
              <a:srgbClr val="F9C3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133F1E-6691-2249-AB06-248E3D281909}"/>
              </a:ext>
            </a:extLst>
          </p:cNvPr>
          <p:cNvCxnSpPr>
            <a:cxnSpLocks/>
          </p:cNvCxnSpPr>
          <p:nvPr userDrawn="1"/>
        </p:nvCxnSpPr>
        <p:spPr>
          <a:xfrm>
            <a:off x="8483654" y="2987213"/>
            <a:ext cx="2488557" cy="0"/>
          </a:xfrm>
          <a:prstGeom prst="line">
            <a:avLst/>
          </a:prstGeom>
          <a:ln w="12700">
            <a:solidFill>
              <a:srgbClr val="6C7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56AC1D1-F58E-2F47-B66D-005A3B5BD0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9760" y="998628"/>
            <a:ext cx="8412480" cy="122264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CALL-OUT BOXES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1B69ED-6AC3-A947-BB68-B1357124BAA7}"/>
              </a:ext>
            </a:extLst>
          </p:cNvPr>
          <p:cNvSpPr/>
          <p:nvPr userDrawn="1"/>
        </p:nvSpPr>
        <p:spPr>
          <a:xfrm>
            <a:off x="5776626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FA02548-7406-924A-8700-23029AD64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6088" y="2588529"/>
            <a:ext cx="2798064" cy="357188"/>
          </a:xfrm>
        </p:spPr>
        <p:txBody>
          <a:bodyPr lIns="0" anchor="ctr"/>
          <a:lstStyle>
            <a:lvl1pPr algn="ctr">
              <a:defRPr lang="en-US" sz="1400" b="0" i="0" kern="1200" spc="300" dirty="0">
                <a:solidFill>
                  <a:srgbClr val="1824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DDC4CA7-05BA-1140-9D45-E55EF156C8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762" y="2588529"/>
            <a:ext cx="2800993" cy="357188"/>
          </a:xfrm>
        </p:spPr>
        <p:txBody>
          <a:bodyPr lIns="0" anchor="ctr"/>
          <a:lstStyle>
            <a:lvl1pPr algn="ctr">
              <a:defRPr lang="en-US" sz="1400" b="0" i="0" kern="1200" spc="300" dirty="0">
                <a:solidFill>
                  <a:srgbClr val="1824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2677C2-94C2-F246-9D62-EB5FCD25B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7436" y="2588529"/>
            <a:ext cx="2800993" cy="357188"/>
          </a:xfrm>
        </p:spPr>
        <p:txBody>
          <a:bodyPr lIns="0" anchor="ctr"/>
          <a:lstStyle>
            <a:lvl1pPr algn="ctr">
              <a:defRPr lang="en-US" sz="1400" b="0" i="0" kern="1200" spc="300" dirty="0">
                <a:solidFill>
                  <a:srgbClr val="1824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A39C567-11DD-8D47-8941-3333FE734E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7552" y="3224151"/>
            <a:ext cx="2798064" cy="1984375"/>
          </a:xfrm>
        </p:spPr>
        <p:txBody>
          <a:bodyPr l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DCB461E-D606-624D-8FFD-775CB3A156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3226" y="3224151"/>
            <a:ext cx="2798064" cy="1984375"/>
          </a:xfrm>
        </p:spPr>
        <p:txBody>
          <a:bodyPr l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97A4A7C-DBE3-8E44-A06C-D68A577F8B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365" y="3224151"/>
            <a:ext cx="2798064" cy="1984375"/>
          </a:xfrm>
        </p:spPr>
        <p:txBody>
          <a:bodyPr l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574B209-56D1-B747-93A8-D8C251D0C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021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05ABAB-3076-0A41-8980-5F76E617DC79}"/>
              </a:ext>
            </a:extLst>
          </p:cNvPr>
          <p:cNvSpPr/>
          <p:nvPr userDrawn="1"/>
        </p:nvSpPr>
        <p:spPr>
          <a:xfrm>
            <a:off x="0" y="-1"/>
            <a:ext cx="3483033" cy="6857999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001BA-ED14-8B43-9514-7B7A159B50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1448" y="1109316"/>
            <a:ext cx="4553296" cy="1539752"/>
          </a:xfrm>
        </p:spPr>
        <p:txBody>
          <a:bodyPr lIns="0">
            <a:noAutofit/>
          </a:bodyPr>
          <a:lstStyle>
            <a:lvl1pPr>
              <a:lnSpc>
                <a:spcPct val="120000"/>
              </a:lnSpc>
              <a:defRPr sz="2800" spc="6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TABLE OF </a:t>
            </a:r>
          </a:p>
          <a:p>
            <a:pPr lvl="0"/>
            <a:r>
              <a:rPr lang="en-US" dirty="0"/>
              <a:t>CONTENTS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A93E6C2-311A-304E-8EE3-E9E9361AE2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1448" y="2580902"/>
            <a:ext cx="4553296" cy="325512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beatae vitae dicta sunt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explicabo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Nemo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aspernatur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fugit,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consequuntur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ratione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nesciunt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BFB0A6-9100-3C4A-87E3-B8BFDFD71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45860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/Listed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7964DCF-2C47-154C-9684-C0991EA893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3023" y="4019950"/>
            <a:ext cx="1277938" cy="447675"/>
          </a:xfrm>
        </p:spPr>
        <p:txBody>
          <a:bodyPr>
            <a:noAutofit/>
          </a:bodyPr>
          <a:lstStyle>
            <a:lvl1pPr algn="ctr">
              <a:defRPr sz="1400" spc="300">
                <a:solidFill>
                  <a:srgbClr val="18244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EEF2EC1-9E4A-3244-9296-7B025F7E2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4582" y="4019950"/>
            <a:ext cx="1277938" cy="447675"/>
          </a:xfrm>
        </p:spPr>
        <p:txBody>
          <a:bodyPr>
            <a:noAutofit/>
          </a:bodyPr>
          <a:lstStyle>
            <a:lvl1pPr algn="ctr">
              <a:defRPr sz="1400" spc="300">
                <a:solidFill>
                  <a:srgbClr val="18244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1D7C107-F653-4F4F-8E84-C223F00200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6141" y="4019950"/>
            <a:ext cx="1277938" cy="447675"/>
          </a:xfrm>
        </p:spPr>
        <p:txBody>
          <a:bodyPr>
            <a:noAutofit/>
          </a:bodyPr>
          <a:lstStyle>
            <a:lvl1pPr algn="ctr">
              <a:defRPr sz="1400" spc="300">
                <a:solidFill>
                  <a:srgbClr val="18244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5BF2A01E-2235-0041-93E8-816C137F63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87701" y="4019950"/>
            <a:ext cx="1277938" cy="447675"/>
          </a:xfrm>
        </p:spPr>
        <p:txBody>
          <a:bodyPr>
            <a:noAutofit/>
          </a:bodyPr>
          <a:lstStyle>
            <a:lvl1pPr algn="ctr">
              <a:defRPr sz="1400" spc="300">
                <a:solidFill>
                  <a:srgbClr val="18244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D22EC5-429E-5241-AD18-DE69F92CDD29}"/>
              </a:ext>
            </a:extLst>
          </p:cNvPr>
          <p:cNvSpPr/>
          <p:nvPr userDrawn="1"/>
        </p:nvSpPr>
        <p:spPr>
          <a:xfrm>
            <a:off x="5776626" y="824136"/>
            <a:ext cx="638741" cy="28388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71D53F8-2477-E54E-BA5D-7A7BEB135E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89760" y="998628"/>
            <a:ext cx="8412480" cy="1222641"/>
          </a:xfrm>
        </p:spPr>
        <p:txBody>
          <a:bodyPr lIns="0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ICONS/LISTED TOPICS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078242E-DACA-6F4A-917A-154E2D666A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520" y="4551230"/>
            <a:ext cx="2398944" cy="15289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174714-6A2A-954B-AB22-2B878B2C48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27198" y="4551230"/>
            <a:ext cx="2398944" cy="15289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A0FED52-2411-3C43-B745-669A8FA6ED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5638" y="4551230"/>
            <a:ext cx="2398944" cy="15289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52920867-1853-B24E-BFA3-C4D928318B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24079" y="4551230"/>
            <a:ext cx="2398944" cy="15289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A9C1A4-C719-CD42-BBB0-036E3AB81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02827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FA6D0-E9CA-254D-B5EE-713F21380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669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91018E-B222-D541-9996-1816E76E53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44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AA6BE29-2ACA-6447-96ED-F49534E377EC}"/>
              </a:ext>
            </a:extLst>
          </p:cNvPr>
          <p:cNvSpPr/>
          <p:nvPr userDrawn="1"/>
        </p:nvSpPr>
        <p:spPr>
          <a:xfrm>
            <a:off x="1170878" y="1081668"/>
            <a:ext cx="9850244" cy="4694664"/>
          </a:xfrm>
          <a:custGeom>
            <a:avLst/>
            <a:gdLst>
              <a:gd name="connsiteX0" fmla="*/ 3356517 w 9850244"/>
              <a:gd name="connsiteY0" fmla="*/ 0 h 4694664"/>
              <a:gd name="connsiteX1" fmla="*/ 9850244 w 9850244"/>
              <a:gd name="connsiteY1" fmla="*/ 0 h 4694664"/>
              <a:gd name="connsiteX2" fmla="*/ 9850244 w 9850244"/>
              <a:gd name="connsiteY2" fmla="*/ 4694664 h 4694664"/>
              <a:gd name="connsiteX3" fmla="*/ 0 w 9850244"/>
              <a:gd name="connsiteY3" fmla="*/ 4694664 h 4694664"/>
              <a:gd name="connsiteX4" fmla="*/ 0 w 9850244"/>
              <a:gd name="connsiteY4" fmla="*/ 2196791 h 4694664"/>
              <a:gd name="connsiteX5" fmla="*/ 59197 w 9850244"/>
              <a:gd name="connsiteY5" fmla="*/ 2196791 h 4694664"/>
              <a:gd name="connsiteX6" fmla="*/ 59197 w 9850244"/>
              <a:gd name="connsiteY6" fmla="*/ 4633331 h 4694664"/>
              <a:gd name="connsiteX7" fmla="*/ 9791047 w 9850244"/>
              <a:gd name="connsiteY7" fmla="*/ 4633331 h 4694664"/>
              <a:gd name="connsiteX8" fmla="*/ 9791047 w 9850244"/>
              <a:gd name="connsiteY8" fmla="*/ 61333 h 4694664"/>
              <a:gd name="connsiteX9" fmla="*/ 3356517 w 9850244"/>
              <a:gd name="connsiteY9" fmla="*/ 61333 h 4694664"/>
              <a:gd name="connsiteX10" fmla="*/ 3356517 w 9850244"/>
              <a:gd name="connsiteY10" fmla="*/ 0 h 469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50244" h="4694664">
                <a:moveTo>
                  <a:pt x="3356517" y="0"/>
                </a:moveTo>
                <a:lnTo>
                  <a:pt x="9850244" y="0"/>
                </a:lnTo>
                <a:lnTo>
                  <a:pt x="9850244" y="4694664"/>
                </a:lnTo>
                <a:lnTo>
                  <a:pt x="0" y="4694664"/>
                </a:lnTo>
                <a:lnTo>
                  <a:pt x="0" y="2196791"/>
                </a:lnTo>
                <a:lnTo>
                  <a:pt x="59197" y="2196791"/>
                </a:lnTo>
                <a:lnTo>
                  <a:pt x="59197" y="4633331"/>
                </a:lnTo>
                <a:lnTo>
                  <a:pt x="9791047" y="4633331"/>
                </a:lnTo>
                <a:lnTo>
                  <a:pt x="9791047" y="61333"/>
                </a:lnTo>
                <a:lnTo>
                  <a:pt x="3356517" y="61333"/>
                </a:lnTo>
                <a:lnTo>
                  <a:pt x="335651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5B9CDC-3DE4-DE43-ACCA-E7383D8A80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3541" y="779461"/>
            <a:ext cx="3406753" cy="2609197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 panose="020B0604020202020204" pitchFamily="34" charset="0"/>
              <a:buNone/>
              <a:defRPr sz="4000" spc="600">
                <a:solidFill>
                  <a:schemeClr val="bg1"/>
                </a:solidFill>
              </a:defRPr>
            </a:lvl1pPr>
            <a:lvl2pPr marL="457200" indent="0">
              <a:buNone/>
              <a:defRPr sz="4400" spc="600">
                <a:solidFill>
                  <a:schemeClr val="bg1"/>
                </a:solidFill>
              </a:defRPr>
            </a:lvl2pPr>
            <a:lvl3pPr marL="914400" indent="0">
              <a:buNone/>
              <a:defRPr sz="4400" spc="600">
                <a:solidFill>
                  <a:schemeClr val="bg1"/>
                </a:solidFill>
              </a:defRPr>
            </a:lvl3pPr>
            <a:lvl4pPr marL="1371600" indent="0">
              <a:buNone/>
              <a:defRPr sz="4400" spc="600">
                <a:solidFill>
                  <a:schemeClr val="bg1"/>
                </a:solidFill>
              </a:defRPr>
            </a:lvl4pPr>
            <a:lvl5pPr marL="1828800" indent="0">
              <a:buNone/>
              <a:defRPr sz="4400" spc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BREAKER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288075-A872-1640-8FD2-7154CC0D3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2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123351-3E32-DC41-9FEE-7066964EC116}"/>
              </a:ext>
            </a:extLst>
          </p:cNvPr>
          <p:cNvSpPr/>
          <p:nvPr userDrawn="1"/>
        </p:nvSpPr>
        <p:spPr>
          <a:xfrm>
            <a:off x="1650380" y="1650380"/>
            <a:ext cx="8891240" cy="355724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C6AB17-F56B-7C42-A97A-D17E82F90C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1694" y="2435148"/>
            <a:ext cx="7548611" cy="708145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 typeface="Arial" panose="020B0604020202020204" pitchFamily="34" charset="0"/>
              <a:buNone/>
              <a:defRPr sz="4000" spc="600">
                <a:solidFill>
                  <a:schemeClr val="bg1"/>
                </a:solidFill>
              </a:defRPr>
            </a:lvl1pPr>
            <a:lvl2pPr marL="457200" indent="0">
              <a:buNone/>
              <a:defRPr sz="4400" spc="600">
                <a:solidFill>
                  <a:schemeClr val="bg1"/>
                </a:solidFill>
              </a:defRPr>
            </a:lvl2pPr>
            <a:lvl3pPr marL="914400" indent="0">
              <a:buNone/>
              <a:defRPr sz="4400" spc="600">
                <a:solidFill>
                  <a:schemeClr val="bg1"/>
                </a:solidFill>
              </a:defRPr>
            </a:lvl3pPr>
            <a:lvl4pPr marL="1371600" indent="0">
              <a:buNone/>
              <a:defRPr sz="4400" spc="600">
                <a:solidFill>
                  <a:schemeClr val="bg1"/>
                </a:solidFill>
              </a:defRPr>
            </a:lvl4pPr>
            <a:lvl5pPr marL="1828800" indent="0">
              <a:buNone/>
              <a:defRPr sz="4400" spc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BREAKER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ADC180-C3E6-6B43-9E7A-91C7CBA0A9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7380" y="3381214"/>
            <a:ext cx="5597238" cy="110415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1200">
                <a:solidFill>
                  <a:schemeClr val="bg1"/>
                </a:solidFill>
              </a:defRPr>
            </a:lvl2pPr>
            <a:lvl3pPr marL="914400" indent="0" algn="ctr">
              <a:buNone/>
              <a:defRPr sz="1200">
                <a:solidFill>
                  <a:schemeClr val="bg1"/>
                </a:solidFill>
              </a:defRPr>
            </a:lvl3pPr>
            <a:lvl4pPr marL="1371600" indent="0" algn="ctr">
              <a:buNone/>
              <a:defRPr sz="12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adipisicing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Sed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perspiciatis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omnis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natus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error sit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accusantium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doloremque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laudantium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totam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rem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aperiam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eaque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ipsa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quae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illo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inventore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veritatis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quasi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architecto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0D0A55-4ADA-9E44-BC99-82E5057F2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1168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ub-breaker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DA9629-2F44-BD4E-8EDE-2F61616D87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238" y="2235554"/>
            <a:ext cx="4064241" cy="2393596"/>
          </a:xfrm>
        </p:spPr>
        <p:txBody>
          <a:bodyPr lIns="0" anchor="ctr">
            <a:noAutofit/>
          </a:bodyPr>
          <a:lstStyle>
            <a:lvl1pPr>
              <a:lnSpc>
                <a:spcPct val="120000"/>
              </a:lnSpc>
              <a:defRPr sz="2800" spc="6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SUB-BREAKER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72FFE-7507-E249-8899-8EFCCF4316F7}"/>
              </a:ext>
            </a:extLst>
          </p:cNvPr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EF4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A332242-FAEF-1F46-A787-42D3C774B513}"/>
              </a:ext>
            </a:extLst>
          </p:cNvPr>
          <p:cNvSpPr/>
          <p:nvPr userDrawn="1"/>
        </p:nvSpPr>
        <p:spPr>
          <a:xfrm>
            <a:off x="4121200" y="1563415"/>
            <a:ext cx="3731171" cy="3731171"/>
          </a:xfrm>
          <a:custGeom>
            <a:avLst/>
            <a:gdLst>
              <a:gd name="connsiteX0" fmla="*/ 0 w 3731171"/>
              <a:gd name="connsiteY0" fmla="*/ 0 h 3731171"/>
              <a:gd name="connsiteX1" fmla="*/ 3731171 w 3731171"/>
              <a:gd name="connsiteY1" fmla="*/ 0 h 3731171"/>
              <a:gd name="connsiteX2" fmla="*/ 3731171 w 3731171"/>
              <a:gd name="connsiteY2" fmla="*/ 677523 h 3731171"/>
              <a:gd name="connsiteX3" fmla="*/ 3684026 w 3731171"/>
              <a:gd name="connsiteY3" fmla="*/ 677523 h 3731171"/>
              <a:gd name="connsiteX4" fmla="*/ 3684026 w 3731171"/>
              <a:gd name="connsiteY4" fmla="*/ 47147 h 3731171"/>
              <a:gd name="connsiteX5" fmla="*/ 47146 w 3731171"/>
              <a:gd name="connsiteY5" fmla="*/ 47147 h 3731171"/>
              <a:gd name="connsiteX6" fmla="*/ 47146 w 3731171"/>
              <a:gd name="connsiteY6" fmla="*/ 3684025 h 3731171"/>
              <a:gd name="connsiteX7" fmla="*/ 3684026 w 3731171"/>
              <a:gd name="connsiteY7" fmla="*/ 3684025 h 3731171"/>
              <a:gd name="connsiteX8" fmla="*/ 3684026 w 3731171"/>
              <a:gd name="connsiteY8" fmla="*/ 3034357 h 3731171"/>
              <a:gd name="connsiteX9" fmla="*/ 3731171 w 3731171"/>
              <a:gd name="connsiteY9" fmla="*/ 3034357 h 3731171"/>
              <a:gd name="connsiteX10" fmla="*/ 3731171 w 3731171"/>
              <a:gd name="connsiteY10" fmla="*/ 3731171 h 3731171"/>
              <a:gd name="connsiteX11" fmla="*/ 0 w 3731171"/>
              <a:gd name="connsiteY11" fmla="*/ 3731171 h 37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31171" h="3731171">
                <a:moveTo>
                  <a:pt x="0" y="0"/>
                </a:moveTo>
                <a:lnTo>
                  <a:pt x="3731171" y="0"/>
                </a:lnTo>
                <a:lnTo>
                  <a:pt x="3731171" y="677523"/>
                </a:lnTo>
                <a:lnTo>
                  <a:pt x="3684026" y="677523"/>
                </a:lnTo>
                <a:lnTo>
                  <a:pt x="3684026" y="47147"/>
                </a:lnTo>
                <a:lnTo>
                  <a:pt x="47146" y="47147"/>
                </a:lnTo>
                <a:lnTo>
                  <a:pt x="47146" y="3684025"/>
                </a:lnTo>
                <a:lnTo>
                  <a:pt x="3684026" y="3684025"/>
                </a:lnTo>
                <a:lnTo>
                  <a:pt x="3684026" y="3034357"/>
                </a:lnTo>
                <a:lnTo>
                  <a:pt x="3731171" y="3034357"/>
                </a:lnTo>
                <a:lnTo>
                  <a:pt x="3731171" y="3731171"/>
                </a:lnTo>
                <a:lnTo>
                  <a:pt x="0" y="3731171"/>
                </a:lnTo>
                <a:close/>
              </a:path>
            </a:pathLst>
          </a:cu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F71DCF-DA92-AB49-86E3-5585E85E2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2421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ub-breaker: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DA9629-2F44-BD4E-8EDE-2F61616D87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238" y="2235554"/>
            <a:ext cx="4064241" cy="2393596"/>
          </a:xfrm>
        </p:spPr>
        <p:txBody>
          <a:bodyPr lIns="0" anchor="ctr">
            <a:noAutofit/>
          </a:bodyPr>
          <a:lstStyle>
            <a:lvl1pPr>
              <a:lnSpc>
                <a:spcPct val="120000"/>
              </a:lnSpc>
              <a:defRPr sz="2800" spc="6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SUB-BREAKER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72FFE-7507-E249-8899-8EFCCF4316F7}"/>
              </a:ext>
            </a:extLst>
          </p:cNvPr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8E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A332242-FAEF-1F46-A787-42D3C774B513}"/>
              </a:ext>
            </a:extLst>
          </p:cNvPr>
          <p:cNvSpPr/>
          <p:nvPr userDrawn="1"/>
        </p:nvSpPr>
        <p:spPr>
          <a:xfrm>
            <a:off x="4121200" y="1563415"/>
            <a:ext cx="3731171" cy="3731171"/>
          </a:xfrm>
          <a:custGeom>
            <a:avLst/>
            <a:gdLst>
              <a:gd name="connsiteX0" fmla="*/ 0 w 3731171"/>
              <a:gd name="connsiteY0" fmla="*/ 0 h 3731171"/>
              <a:gd name="connsiteX1" fmla="*/ 3731171 w 3731171"/>
              <a:gd name="connsiteY1" fmla="*/ 0 h 3731171"/>
              <a:gd name="connsiteX2" fmla="*/ 3731171 w 3731171"/>
              <a:gd name="connsiteY2" fmla="*/ 677523 h 3731171"/>
              <a:gd name="connsiteX3" fmla="*/ 3684026 w 3731171"/>
              <a:gd name="connsiteY3" fmla="*/ 677523 h 3731171"/>
              <a:gd name="connsiteX4" fmla="*/ 3684026 w 3731171"/>
              <a:gd name="connsiteY4" fmla="*/ 47147 h 3731171"/>
              <a:gd name="connsiteX5" fmla="*/ 47146 w 3731171"/>
              <a:gd name="connsiteY5" fmla="*/ 47147 h 3731171"/>
              <a:gd name="connsiteX6" fmla="*/ 47146 w 3731171"/>
              <a:gd name="connsiteY6" fmla="*/ 3684025 h 3731171"/>
              <a:gd name="connsiteX7" fmla="*/ 3684026 w 3731171"/>
              <a:gd name="connsiteY7" fmla="*/ 3684025 h 3731171"/>
              <a:gd name="connsiteX8" fmla="*/ 3684026 w 3731171"/>
              <a:gd name="connsiteY8" fmla="*/ 3034357 h 3731171"/>
              <a:gd name="connsiteX9" fmla="*/ 3731171 w 3731171"/>
              <a:gd name="connsiteY9" fmla="*/ 3034357 h 3731171"/>
              <a:gd name="connsiteX10" fmla="*/ 3731171 w 3731171"/>
              <a:gd name="connsiteY10" fmla="*/ 3731171 h 3731171"/>
              <a:gd name="connsiteX11" fmla="*/ 0 w 3731171"/>
              <a:gd name="connsiteY11" fmla="*/ 3731171 h 37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31171" h="3731171">
                <a:moveTo>
                  <a:pt x="0" y="0"/>
                </a:moveTo>
                <a:lnTo>
                  <a:pt x="3731171" y="0"/>
                </a:lnTo>
                <a:lnTo>
                  <a:pt x="3731171" y="677523"/>
                </a:lnTo>
                <a:lnTo>
                  <a:pt x="3684026" y="677523"/>
                </a:lnTo>
                <a:lnTo>
                  <a:pt x="3684026" y="47147"/>
                </a:lnTo>
                <a:lnTo>
                  <a:pt x="47146" y="47147"/>
                </a:lnTo>
                <a:lnTo>
                  <a:pt x="47146" y="3684025"/>
                </a:lnTo>
                <a:lnTo>
                  <a:pt x="3684026" y="3684025"/>
                </a:lnTo>
                <a:lnTo>
                  <a:pt x="3684026" y="3034357"/>
                </a:lnTo>
                <a:lnTo>
                  <a:pt x="3731171" y="3034357"/>
                </a:lnTo>
                <a:lnTo>
                  <a:pt x="3731171" y="3731171"/>
                </a:lnTo>
                <a:lnTo>
                  <a:pt x="0" y="3731171"/>
                </a:lnTo>
                <a:close/>
              </a:path>
            </a:pathLst>
          </a:cu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644B5F-11FD-B44B-A1A0-21124D57F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2247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ub-breaker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DA9629-2F44-BD4E-8EDE-2F61616D87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238" y="2235554"/>
            <a:ext cx="4064241" cy="2393596"/>
          </a:xfrm>
        </p:spPr>
        <p:txBody>
          <a:bodyPr lIns="0" anchor="ctr">
            <a:noAutofit/>
          </a:bodyPr>
          <a:lstStyle>
            <a:lvl1pPr>
              <a:lnSpc>
                <a:spcPct val="120000"/>
              </a:lnSpc>
              <a:defRPr sz="2800" spc="6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SUB-BREAKER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72FFE-7507-E249-8899-8EFCCF4316F7}"/>
              </a:ext>
            </a:extLst>
          </p:cNvPr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F9C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A332242-FAEF-1F46-A787-42D3C774B513}"/>
              </a:ext>
            </a:extLst>
          </p:cNvPr>
          <p:cNvSpPr/>
          <p:nvPr userDrawn="1"/>
        </p:nvSpPr>
        <p:spPr>
          <a:xfrm>
            <a:off x="4121200" y="1563415"/>
            <a:ext cx="3731171" cy="3731171"/>
          </a:xfrm>
          <a:custGeom>
            <a:avLst/>
            <a:gdLst>
              <a:gd name="connsiteX0" fmla="*/ 0 w 3731171"/>
              <a:gd name="connsiteY0" fmla="*/ 0 h 3731171"/>
              <a:gd name="connsiteX1" fmla="*/ 3731171 w 3731171"/>
              <a:gd name="connsiteY1" fmla="*/ 0 h 3731171"/>
              <a:gd name="connsiteX2" fmla="*/ 3731171 w 3731171"/>
              <a:gd name="connsiteY2" fmla="*/ 677523 h 3731171"/>
              <a:gd name="connsiteX3" fmla="*/ 3684026 w 3731171"/>
              <a:gd name="connsiteY3" fmla="*/ 677523 h 3731171"/>
              <a:gd name="connsiteX4" fmla="*/ 3684026 w 3731171"/>
              <a:gd name="connsiteY4" fmla="*/ 47147 h 3731171"/>
              <a:gd name="connsiteX5" fmla="*/ 47146 w 3731171"/>
              <a:gd name="connsiteY5" fmla="*/ 47147 h 3731171"/>
              <a:gd name="connsiteX6" fmla="*/ 47146 w 3731171"/>
              <a:gd name="connsiteY6" fmla="*/ 3684025 h 3731171"/>
              <a:gd name="connsiteX7" fmla="*/ 3684026 w 3731171"/>
              <a:gd name="connsiteY7" fmla="*/ 3684025 h 3731171"/>
              <a:gd name="connsiteX8" fmla="*/ 3684026 w 3731171"/>
              <a:gd name="connsiteY8" fmla="*/ 3034357 h 3731171"/>
              <a:gd name="connsiteX9" fmla="*/ 3731171 w 3731171"/>
              <a:gd name="connsiteY9" fmla="*/ 3034357 h 3731171"/>
              <a:gd name="connsiteX10" fmla="*/ 3731171 w 3731171"/>
              <a:gd name="connsiteY10" fmla="*/ 3731171 h 3731171"/>
              <a:gd name="connsiteX11" fmla="*/ 0 w 3731171"/>
              <a:gd name="connsiteY11" fmla="*/ 3731171 h 37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31171" h="3731171">
                <a:moveTo>
                  <a:pt x="0" y="0"/>
                </a:moveTo>
                <a:lnTo>
                  <a:pt x="3731171" y="0"/>
                </a:lnTo>
                <a:lnTo>
                  <a:pt x="3731171" y="677523"/>
                </a:lnTo>
                <a:lnTo>
                  <a:pt x="3684026" y="677523"/>
                </a:lnTo>
                <a:lnTo>
                  <a:pt x="3684026" y="47147"/>
                </a:lnTo>
                <a:lnTo>
                  <a:pt x="47146" y="47147"/>
                </a:lnTo>
                <a:lnTo>
                  <a:pt x="47146" y="3684025"/>
                </a:lnTo>
                <a:lnTo>
                  <a:pt x="3684026" y="3684025"/>
                </a:lnTo>
                <a:lnTo>
                  <a:pt x="3684026" y="3034357"/>
                </a:lnTo>
                <a:lnTo>
                  <a:pt x="3731171" y="3034357"/>
                </a:lnTo>
                <a:lnTo>
                  <a:pt x="3731171" y="3731171"/>
                </a:lnTo>
                <a:lnTo>
                  <a:pt x="0" y="3731171"/>
                </a:lnTo>
                <a:close/>
              </a:path>
            </a:pathLst>
          </a:cu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5E5923-44CF-7E45-A9E9-7BECB1D7F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5784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ub-breaker: Purple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DA9629-2F44-BD4E-8EDE-2F61616D87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238" y="2235554"/>
            <a:ext cx="4064241" cy="2393596"/>
          </a:xfrm>
        </p:spPr>
        <p:txBody>
          <a:bodyPr lIns="0" anchor="ctr">
            <a:noAutofit/>
          </a:bodyPr>
          <a:lstStyle>
            <a:lvl1pPr>
              <a:lnSpc>
                <a:spcPct val="120000"/>
              </a:lnSpc>
              <a:defRPr sz="2800" spc="600">
                <a:solidFill>
                  <a:srgbClr val="18244F"/>
                </a:solidFill>
              </a:defRPr>
            </a:lvl1pPr>
          </a:lstStyle>
          <a:p>
            <a:pPr lvl="0"/>
            <a:r>
              <a:rPr lang="en-US" dirty="0"/>
              <a:t>SUB-BREAKER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72FFE-7507-E249-8899-8EFCCF4316F7}"/>
              </a:ext>
            </a:extLst>
          </p:cNvPr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6C7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A332242-FAEF-1F46-A787-42D3C774B513}"/>
              </a:ext>
            </a:extLst>
          </p:cNvPr>
          <p:cNvSpPr/>
          <p:nvPr userDrawn="1"/>
        </p:nvSpPr>
        <p:spPr>
          <a:xfrm>
            <a:off x="4121200" y="1563415"/>
            <a:ext cx="3731171" cy="3731171"/>
          </a:xfrm>
          <a:custGeom>
            <a:avLst/>
            <a:gdLst>
              <a:gd name="connsiteX0" fmla="*/ 0 w 3731171"/>
              <a:gd name="connsiteY0" fmla="*/ 0 h 3731171"/>
              <a:gd name="connsiteX1" fmla="*/ 3731171 w 3731171"/>
              <a:gd name="connsiteY1" fmla="*/ 0 h 3731171"/>
              <a:gd name="connsiteX2" fmla="*/ 3731171 w 3731171"/>
              <a:gd name="connsiteY2" fmla="*/ 677523 h 3731171"/>
              <a:gd name="connsiteX3" fmla="*/ 3684026 w 3731171"/>
              <a:gd name="connsiteY3" fmla="*/ 677523 h 3731171"/>
              <a:gd name="connsiteX4" fmla="*/ 3684026 w 3731171"/>
              <a:gd name="connsiteY4" fmla="*/ 47147 h 3731171"/>
              <a:gd name="connsiteX5" fmla="*/ 47146 w 3731171"/>
              <a:gd name="connsiteY5" fmla="*/ 47147 h 3731171"/>
              <a:gd name="connsiteX6" fmla="*/ 47146 w 3731171"/>
              <a:gd name="connsiteY6" fmla="*/ 3684025 h 3731171"/>
              <a:gd name="connsiteX7" fmla="*/ 3684026 w 3731171"/>
              <a:gd name="connsiteY7" fmla="*/ 3684025 h 3731171"/>
              <a:gd name="connsiteX8" fmla="*/ 3684026 w 3731171"/>
              <a:gd name="connsiteY8" fmla="*/ 3034357 h 3731171"/>
              <a:gd name="connsiteX9" fmla="*/ 3731171 w 3731171"/>
              <a:gd name="connsiteY9" fmla="*/ 3034357 h 3731171"/>
              <a:gd name="connsiteX10" fmla="*/ 3731171 w 3731171"/>
              <a:gd name="connsiteY10" fmla="*/ 3731171 h 3731171"/>
              <a:gd name="connsiteX11" fmla="*/ 0 w 3731171"/>
              <a:gd name="connsiteY11" fmla="*/ 3731171 h 37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31171" h="3731171">
                <a:moveTo>
                  <a:pt x="0" y="0"/>
                </a:moveTo>
                <a:lnTo>
                  <a:pt x="3731171" y="0"/>
                </a:lnTo>
                <a:lnTo>
                  <a:pt x="3731171" y="677523"/>
                </a:lnTo>
                <a:lnTo>
                  <a:pt x="3684026" y="677523"/>
                </a:lnTo>
                <a:lnTo>
                  <a:pt x="3684026" y="47147"/>
                </a:lnTo>
                <a:lnTo>
                  <a:pt x="47146" y="47147"/>
                </a:lnTo>
                <a:lnTo>
                  <a:pt x="47146" y="3684025"/>
                </a:lnTo>
                <a:lnTo>
                  <a:pt x="3684026" y="3684025"/>
                </a:lnTo>
                <a:lnTo>
                  <a:pt x="3684026" y="3034357"/>
                </a:lnTo>
                <a:lnTo>
                  <a:pt x="3731171" y="3034357"/>
                </a:lnTo>
                <a:lnTo>
                  <a:pt x="3731171" y="3731171"/>
                </a:lnTo>
                <a:lnTo>
                  <a:pt x="0" y="3731171"/>
                </a:lnTo>
                <a:close/>
              </a:path>
            </a:pathLst>
          </a:cu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14DB8B-8F4A-A548-8E2F-349C9620D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7090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text/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3274" y="422031"/>
            <a:ext cx="11385452" cy="4909624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30D63C-F6A4-3A48-82EE-A137E785F483}"/>
              </a:ext>
            </a:extLst>
          </p:cNvPr>
          <p:cNvSpPr/>
          <p:nvPr userDrawn="1"/>
        </p:nvSpPr>
        <p:spPr>
          <a:xfrm>
            <a:off x="4397298" y="2696949"/>
            <a:ext cx="3397404" cy="3397404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6BB208-F790-6F42-9A8A-873E8506E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7275" y="3209789"/>
            <a:ext cx="2457450" cy="2371724"/>
          </a:xfrm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1800" spc="300">
                <a:solidFill>
                  <a:schemeClr val="bg1"/>
                </a:solidFill>
              </a:defRPr>
            </a:lvl1pPr>
            <a:lvl2pPr algn="ctr">
              <a:defRPr sz="1800" spc="300">
                <a:solidFill>
                  <a:schemeClr val="bg1"/>
                </a:solidFill>
              </a:defRPr>
            </a:lvl2pPr>
            <a:lvl3pPr algn="ctr">
              <a:defRPr sz="1800" spc="300">
                <a:solidFill>
                  <a:schemeClr val="bg1"/>
                </a:solidFill>
              </a:defRPr>
            </a:lvl3pPr>
            <a:lvl4pPr algn="ctr">
              <a:defRPr sz="1800" spc="300">
                <a:solidFill>
                  <a:schemeClr val="bg1"/>
                </a:solidFill>
              </a:defRPr>
            </a:lvl4pPr>
            <a:lvl5pPr algn="ctr">
              <a:defRPr sz="1800" spc="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CALL-OUT TEXT SLIDE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F3C36-8854-4943-B854-BB53986E5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3350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614C2A-090A-E34B-929C-40D900B162B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994" y="6240544"/>
            <a:ext cx="1140444" cy="57101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65E0AB-4886-5F48-B673-CACE4C797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1521" y="6367183"/>
            <a:ext cx="654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584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7" r:id="rId2"/>
    <p:sldLayoutId id="2147483650" r:id="rId3"/>
    <p:sldLayoutId id="2147483673" r:id="rId4"/>
    <p:sldLayoutId id="2147483677" r:id="rId5"/>
    <p:sldLayoutId id="2147483676" r:id="rId6"/>
    <p:sldLayoutId id="2147483678" r:id="rId7"/>
    <p:sldLayoutId id="2147483679" r:id="rId8"/>
    <p:sldLayoutId id="2147483651" r:id="rId9"/>
    <p:sldLayoutId id="2147483655" r:id="rId10"/>
    <p:sldLayoutId id="2147483656" r:id="rId11"/>
    <p:sldLayoutId id="2147483680" r:id="rId12"/>
    <p:sldLayoutId id="2147483684" r:id="rId13"/>
    <p:sldLayoutId id="2147483681" r:id="rId14"/>
    <p:sldLayoutId id="2147483682" r:id="rId15"/>
    <p:sldLayoutId id="2147483683" r:id="rId16"/>
    <p:sldLayoutId id="2147483686" r:id="rId17"/>
    <p:sldLayoutId id="2147483675" r:id="rId18"/>
    <p:sldLayoutId id="2147483685" r:id="rId19"/>
    <p:sldLayoutId id="2147483672" r:id="rId20"/>
    <p:sldLayoutId id="214748364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8244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b="0" i="0" kern="1200">
          <a:solidFill>
            <a:schemeClr val="bg2">
              <a:lumMod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i@fhlbc.com" TargetMode="External"/><Relationship Id="rId2" Type="http://schemas.openxmlformats.org/officeDocument/2006/relationships/hyperlink" Target="http://www.fhlbc.com/community-investment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eomap.ffiec.gov/ffiecgeomap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9" y="592285"/>
            <a:ext cx="10779407" cy="45909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08283D-103A-A64C-9FCF-77C09A1E8D2F}"/>
              </a:ext>
            </a:extLst>
          </p:cNvPr>
          <p:cNvSpPr/>
          <p:nvPr/>
        </p:nvSpPr>
        <p:spPr>
          <a:xfrm>
            <a:off x="704899" y="592285"/>
            <a:ext cx="10779407" cy="4590943"/>
          </a:xfrm>
          <a:prstGeom prst="rect">
            <a:avLst/>
          </a:prstGeom>
          <a:solidFill>
            <a:srgbClr val="18244F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046331-4CD5-5D4C-8070-644F496B1A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183229"/>
            <a:ext cx="12191999" cy="1212714"/>
          </a:xfrm>
        </p:spPr>
        <p:txBody>
          <a:bodyPr/>
          <a:lstStyle/>
          <a:p>
            <a:r>
              <a:rPr lang="en-US" sz="2400" b="1" dirty="0"/>
              <a:t>Community First</a:t>
            </a:r>
            <a:r>
              <a:rPr lang="en-US" sz="2400" b="1" baseline="30000" dirty="0"/>
              <a:t>®</a:t>
            </a:r>
            <a:r>
              <a:rPr lang="en-US" sz="2400" b="1" dirty="0"/>
              <a:t> Accelerate Grants for Small Business: </a:t>
            </a:r>
            <a:r>
              <a:rPr lang="en-US" sz="2400" dirty="0"/>
              <a:t>2024 Overview &amp; Eligibility Guidelines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C0EEA7-4EDC-C243-A5B1-CDCB45A42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700" y="6284934"/>
            <a:ext cx="10509250" cy="336645"/>
          </a:xfrm>
        </p:spPr>
        <p:txBody>
          <a:bodyPr/>
          <a:lstStyle/>
          <a:p>
            <a:r>
              <a:rPr lang="en-US" sz="1400" dirty="0"/>
              <a:t>Community Investment and Diversity, Equity, and Inclusion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E190C25-9177-8F4B-8AC4-C0E430167F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7950" y="6367463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</a:t>
            </a:fld>
            <a:endParaRPr lang="en-US" sz="800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B8795E-3546-AE4B-91D6-707C3AE874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217" y="1018568"/>
            <a:ext cx="4353566" cy="43535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51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870" y="1927538"/>
            <a:ext cx="5351782" cy="2155364"/>
          </a:xfrm>
        </p:spPr>
        <p:txBody>
          <a:bodyPr/>
          <a:lstStyle/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Grant Agreement 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A Grant Agreement is executed by the member and small business at application. FHLBank Chicago will fully execute the agreement when award is made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No grant activity should take place prior to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June 1, 2024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10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6355"/>
            <a:ext cx="10119923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1229" y="1933893"/>
            <a:ext cx="6042194" cy="4433290"/>
          </a:xfrm>
        </p:spPr>
        <p:txBody>
          <a:bodyPr/>
          <a:lstStyle/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Disbursement</a:t>
            </a:r>
            <a:r>
              <a:rPr lang="en-US" sz="2400" b="1" spc="0" dirty="0">
                <a:cs typeface="Arial" panose="020B0604020202020204" pitchFamily="34" charset="0"/>
              </a:rPr>
              <a:t> </a:t>
            </a:r>
            <a:r>
              <a:rPr lang="en-US" sz="2000" spc="0" dirty="0">
                <a:cs typeface="Arial" panose="020B0604020202020204" pitchFamily="34" charset="0"/>
              </a:rPr>
              <a:t> 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Grant recipients can incur expenses and request disbursement between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June 1, 2024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and </a:t>
            </a:r>
            <a:b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December 31, 2025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Grant funds will be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disbursed upfront and in full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to the member through their Daily Investment Deposit (DID) account.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Grant recipients request disbursement of grant funds through the </a:t>
            </a:r>
            <a:r>
              <a:rPr lang="en-US" sz="1600" spc="0" dirty="0" err="1">
                <a:solidFill>
                  <a:schemeClr val="tx1"/>
                </a:solidFill>
                <a:cs typeface="Arial" panose="020B0604020202020204" pitchFamily="34" charset="0"/>
              </a:rPr>
              <a:t>FHLBank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 Chicago member.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Member will be responsible for disbursing funds in accordance with the Grant Agreement.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Member will certify that funds were used in accordance with approved uses.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387182-2AE3-27F4-BC30-6E6FD1F03412}"/>
              </a:ext>
            </a:extLst>
          </p:cNvPr>
          <p:cNvSpPr txBox="1"/>
          <p:nvPr/>
        </p:nvSpPr>
        <p:spPr>
          <a:xfrm>
            <a:off x="241890" y="540830"/>
            <a:ext cx="7647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Post Award </a:t>
            </a:r>
          </a:p>
        </p:txBody>
      </p:sp>
      <p:pic>
        <p:nvPicPr>
          <p:cNvPr id="5" name="Picture 4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E7610A08-C567-4BFA-BC3E-42EB4BEE3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3"/>
          <a:stretch/>
        </p:blipFill>
        <p:spPr>
          <a:xfrm>
            <a:off x="664296" y="4316816"/>
            <a:ext cx="4704930" cy="205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4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871" y="2116455"/>
            <a:ext cx="6591558" cy="4433290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Impact Reporting  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Grant recipients are required to submit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impact reports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 by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June 30</a:t>
            </a:r>
            <a:r>
              <a:rPr lang="en-US" sz="1600" b="1" spc="0">
                <a:solidFill>
                  <a:schemeClr val="tx1"/>
                </a:solidFill>
                <a:cs typeface="Arial" panose="020B0604020202020204" pitchFamily="34" charset="0"/>
              </a:rPr>
              <a:t>, 2025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and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January 31</a:t>
            </a:r>
            <a:r>
              <a:rPr lang="en-US" sz="1600" b="1" spc="0">
                <a:solidFill>
                  <a:schemeClr val="tx1"/>
                </a:solidFill>
                <a:cs typeface="Arial" panose="020B0604020202020204" pitchFamily="34" charset="0"/>
              </a:rPr>
              <a:t>, 2026</a:t>
            </a:r>
            <a:r>
              <a:rPr lang="en-US" sz="1600" spc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endParaRPr lang="en-US" sz="1600" spc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Reporting requirements include, at a minimum, a narrative describing progress and outcomes in addition to an updated budget detailing uses of funds, and a certification that they were used for eligible purposes. 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An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Impact Reporting Form will be provided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to all grant recipients. 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Members and small businesses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will agree to a media release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in the grant agreement, and work with FHLBank Chicago on publicity surrounding the award.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11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B7EF3-3F90-D18D-8550-0A3F7BE5F601}"/>
              </a:ext>
            </a:extLst>
          </p:cNvPr>
          <p:cNvSpPr txBox="1"/>
          <p:nvPr/>
        </p:nvSpPr>
        <p:spPr>
          <a:xfrm>
            <a:off x="340870" y="472776"/>
            <a:ext cx="7664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Post Award </a:t>
            </a:r>
          </a:p>
        </p:txBody>
      </p:sp>
      <p:pic>
        <p:nvPicPr>
          <p:cNvPr id="5" name="Picture 4" descr="A group of people standing on stairs in front of a house&#10;&#10;Description automatically generated">
            <a:extLst>
              <a:ext uri="{FF2B5EF4-FFF2-40B4-BE49-F238E27FC236}">
                <a16:creationId xmlns:a16="http://schemas.microsoft.com/office/drawing/2014/main" id="{B9CD35BF-D2A4-37DB-1883-5B73933AD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1" t="11008"/>
          <a:stretch/>
        </p:blipFill>
        <p:spPr>
          <a:xfrm>
            <a:off x="7123810" y="2255681"/>
            <a:ext cx="4828067" cy="33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7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908" y="2204297"/>
            <a:ext cx="9876476" cy="3833457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</a:rPr>
              <a:t>Accelerate Application Platform can be found on </a:t>
            </a:r>
            <a:r>
              <a:rPr lang="en-US" sz="2000" spc="0" dirty="0" err="1">
                <a:solidFill>
                  <a:schemeClr val="tx1"/>
                </a:solidFill>
              </a:rPr>
              <a:t>eBanking</a:t>
            </a:r>
            <a:endParaRPr lang="en-US" sz="2000" spc="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</a:rPr>
              <a:t>Forms, Policies, and Guidance available online at: </a:t>
            </a:r>
            <a:r>
              <a:rPr lang="en-US" sz="2000" spc="0" dirty="0">
                <a:solidFill>
                  <a:schemeClr val="tx1"/>
                </a:solidFill>
                <a:hlinkClick r:id="rId2"/>
              </a:rPr>
              <a:t>www.fhlbc.com/community-investment</a:t>
            </a:r>
            <a:r>
              <a:rPr lang="en-US" sz="2000" spc="0" dirty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</a:rPr>
              <a:t>For questions and technical assistance, please contact the Community Investment staff: </a:t>
            </a:r>
            <a:r>
              <a:rPr lang="en-US" sz="2000" spc="0" dirty="0">
                <a:solidFill>
                  <a:schemeClr val="tx1"/>
                </a:solidFill>
                <a:hlinkClick r:id="rId3"/>
              </a:rPr>
              <a:t>ci@fhlbc.com</a:t>
            </a:r>
            <a:endParaRPr lang="en-US" sz="2000" spc="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12</a:t>
            </a:fld>
            <a:endParaRPr lang="en-US" sz="800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A046331-4CD5-5D4C-8070-644F496B1A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17638"/>
            <a:ext cx="7205663" cy="61912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PRESENTATION OR REPORT HEADLINE PAGE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7AAC20-B26C-6BF0-528F-EA6A048D2283}"/>
              </a:ext>
            </a:extLst>
          </p:cNvPr>
          <p:cNvSpPr txBox="1"/>
          <p:nvPr/>
        </p:nvSpPr>
        <p:spPr>
          <a:xfrm>
            <a:off x="244548" y="400984"/>
            <a:ext cx="7570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Guidelines: Resources </a:t>
            </a:r>
          </a:p>
        </p:txBody>
      </p:sp>
    </p:spTree>
    <p:extLst>
      <p:ext uri="{BB962C8B-B14F-4D97-AF65-F5344CB8AC3E}">
        <p14:creationId xmlns:p14="http://schemas.microsoft.com/office/powerpoint/2010/main" val="43008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739" y="2008886"/>
            <a:ext cx="11714840" cy="2097979"/>
          </a:xfrm>
        </p:spPr>
        <p:txBody>
          <a:bodyPr/>
          <a:lstStyle/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accent4">
                    <a:lumMod val="50000"/>
                  </a:schemeClr>
                </a:solidFill>
              </a:rPr>
              <a:t>Accelerate grants create economic opportunity in the communities FHLBank Chicago </a:t>
            </a:r>
            <a:r>
              <a:rPr lang="en-US" sz="2000" spc="0" dirty="0">
                <a:solidFill>
                  <a:schemeClr val="tx1"/>
                </a:solidFill>
              </a:rPr>
              <a:t>members</a:t>
            </a:r>
            <a:r>
              <a:rPr lang="en-US" sz="2000" spc="0" dirty="0">
                <a:solidFill>
                  <a:schemeClr val="accent4">
                    <a:lumMod val="50000"/>
                  </a:schemeClr>
                </a:solidFill>
              </a:rPr>
              <a:t> serve by helping small businesses grow and develop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endParaRPr lang="en-US" sz="400" spc="0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accent4">
                    <a:lumMod val="50000"/>
                  </a:schemeClr>
                </a:solidFill>
              </a:rPr>
              <a:t>The 2024 Accelerate Grant program is </a:t>
            </a:r>
            <a:r>
              <a:rPr lang="en-US" sz="2000" b="1" spc="0" dirty="0">
                <a:solidFill>
                  <a:schemeClr val="accent4">
                    <a:lumMod val="50000"/>
                  </a:schemeClr>
                </a:solidFill>
              </a:rPr>
              <a:t>NON-COMPETITIVE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400" b="1" spc="0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accent4">
                    <a:lumMod val="50000"/>
                  </a:schemeClr>
                </a:solidFill>
              </a:rPr>
              <a:t>Members can access </a:t>
            </a:r>
            <a:r>
              <a:rPr lang="en-US" sz="2000" b="1" spc="0" dirty="0">
                <a:solidFill>
                  <a:schemeClr val="accent4">
                    <a:lumMod val="50000"/>
                  </a:schemeClr>
                </a:solidFill>
              </a:rPr>
              <a:t>ONE</a:t>
            </a:r>
            <a:r>
              <a:rPr lang="en-US" sz="2000" spc="0" dirty="0">
                <a:solidFill>
                  <a:schemeClr val="accent4">
                    <a:lumMod val="50000"/>
                  </a:schemeClr>
                </a:solidFill>
              </a:rPr>
              <a:t> grant of $30,000 or </a:t>
            </a:r>
            <a:r>
              <a:rPr lang="en-US" sz="2000" b="1" spc="0" dirty="0">
                <a:solidFill>
                  <a:schemeClr val="accent4">
                    <a:lumMod val="50000"/>
                  </a:schemeClr>
                </a:solidFill>
              </a:rPr>
              <a:t>TWO</a:t>
            </a:r>
            <a:r>
              <a:rPr lang="en-US" sz="2000" spc="0" dirty="0">
                <a:solidFill>
                  <a:schemeClr val="accent4">
                    <a:lumMod val="50000"/>
                  </a:schemeClr>
                </a:solidFill>
              </a:rPr>
              <a:t> grants of $15,000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2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0448739-B6F2-C815-F497-2A2CA45DB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779915"/>
              </p:ext>
            </p:extLst>
          </p:nvPr>
        </p:nvGraphicFramePr>
        <p:xfrm>
          <a:off x="1584251" y="4222243"/>
          <a:ext cx="8813396" cy="1719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6698">
                  <a:extLst>
                    <a:ext uri="{9D8B030D-6E8A-4147-A177-3AD203B41FA5}">
                      <a16:colId xmlns:a16="http://schemas.microsoft.com/office/drawing/2014/main" val="1433559203"/>
                    </a:ext>
                  </a:extLst>
                </a:gridCol>
                <a:gridCol w="4406698">
                  <a:extLst>
                    <a:ext uri="{9D8B030D-6E8A-4147-A177-3AD203B41FA5}">
                      <a16:colId xmlns:a16="http://schemas.microsoft.com/office/drawing/2014/main" val="291244756"/>
                    </a:ext>
                  </a:extLst>
                </a:gridCol>
              </a:tblGrid>
              <a:tr h="431387">
                <a:tc>
                  <a:txBody>
                    <a:bodyPr/>
                    <a:lstStyle/>
                    <a:p>
                      <a:r>
                        <a:rPr lang="en-US" dirty="0"/>
                        <a:t>Important 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137583"/>
                  </a:ext>
                </a:extLst>
              </a:tr>
              <a:tr h="425477">
                <a:tc>
                  <a:txBody>
                    <a:bodyPr/>
                    <a:lstStyle/>
                    <a:p>
                      <a:r>
                        <a:rPr lang="en-US" dirty="0"/>
                        <a:t>Application Round Opens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3,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614308"/>
                  </a:ext>
                </a:extLst>
              </a:tr>
              <a:tr h="431387">
                <a:tc>
                  <a:txBody>
                    <a:bodyPr/>
                    <a:lstStyle/>
                    <a:p>
                      <a:r>
                        <a:rPr lang="en-US" dirty="0"/>
                        <a:t>Application Round Closes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 30,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44241"/>
                  </a:ext>
                </a:extLst>
              </a:tr>
              <a:tr h="431387">
                <a:tc>
                  <a:txBody>
                    <a:bodyPr/>
                    <a:lstStyle/>
                    <a:p>
                      <a:r>
                        <a:rPr lang="en-US" dirty="0"/>
                        <a:t>Funds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2024 (Rolling awards)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0551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1B739F8-4AB5-7B55-A9D9-F4E10E027F2A}"/>
              </a:ext>
            </a:extLst>
          </p:cNvPr>
          <p:cNvSpPr txBox="1"/>
          <p:nvPr/>
        </p:nvSpPr>
        <p:spPr>
          <a:xfrm>
            <a:off x="284840" y="462143"/>
            <a:ext cx="7689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Overview and Timeline</a:t>
            </a:r>
          </a:p>
        </p:txBody>
      </p:sp>
    </p:spTree>
    <p:extLst>
      <p:ext uri="{BB962C8B-B14F-4D97-AF65-F5344CB8AC3E}">
        <p14:creationId xmlns:p14="http://schemas.microsoft.com/office/powerpoint/2010/main" val="25220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871" y="2116455"/>
            <a:ext cx="7793036" cy="4433290"/>
          </a:xfrm>
        </p:spPr>
        <p:txBody>
          <a:bodyPr/>
          <a:lstStyle/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tx1"/>
                </a:solidFill>
                <a:cs typeface="Arial" panose="020B0604020202020204" pitchFamily="34" charset="0"/>
              </a:rPr>
              <a:t>Increase from $25,000 to $30,000 per member (one $30,000 application or two $15,000 applications)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400" spc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tx1"/>
                </a:solidFill>
                <a:cs typeface="Arial" panose="020B0604020202020204" pitchFamily="34" charset="0"/>
              </a:rPr>
              <a:t>Accelerate grant application will be accessed through </a:t>
            </a:r>
            <a:r>
              <a:rPr lang="en-US" sz="2000" spc="0" dirty="0" err="1">
                <a:solidFill>
                  <a:schemeClr val="tx1"/>
                </a:solidFill>
                <a:cs typeface="Arial" panose="020B0604020202020204" pitchFamily="34" charset="0"/>
              </a:rPr>
              <a:t>eBanking</a:t>
            </a:r>
            <a:endParaRPr lang="en-US" sz="2000" spc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400" spc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tx1"/>
                </a:solidFill>
                <a:cs typeface="Arial" panose="020B0604020202020204" pitchFamily="34" charset="0"/>
              </a:rPr>
              <a:t>Grant Agreement will be signed at the time of application and fully executed by FHLBC at time of award.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400" spc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tx1"/>
                </a:solidFill>
                <a:cs typeface="Arial" panose="020B0604020202020204" pitchFamily="34" charset="0"/>
              </a:rPr>
              <a:t>Awards will be made on a rolling basis after mid-July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3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10633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10633"/>
            <a:ext cx="4186211" cy="1782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D1DB45-1706-103E-E4FB-0A4EE9E98467}"/>
              </a:ext>
            </a:extLst>
          </p:cNvPr>
          <p:cNvSpPr txBox="1"/>
          <p:nvPr/>
        </p:nvSpPr>
        <p:spPr>
          <a:xfrm>
            <a:off x="241892" y="436976"/>
            <a:ext cx="7785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Key Changes</a:t>
            </a:r>
          </a:p>
        </p:txBody>
      </p:sp>
      <p:pic>
        <p:nvPicPr>
          <p:cNvPr id="5" name="Picture 4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F91722A1-3492-9879-D97F-2ED0BD75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0" t="32624" r="18840" b="5628"/>
          <a:stretch/>
        </p:blipFill>
        <p:spPr>
          <a:xfrm>
            <a:off x="8272130" y="2211571"/>
            <a:ext cx="3288843" cy="3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2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870" y="1973775"/>
            <a:ext cx="8686172" cy="4433290"/>
          </a:xfrm>
        </p:spPr>
        <p:txBody>
          <a:bodyPr/>
          <a:lstStyle/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Review Accelerate Grant Materials (Program Guide, Technical Assistance Guide)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Identify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one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 or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two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 small businesses that meet the eligibility requirements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Identify member employees to submit application</a:t>
            </a: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One individual with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access to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eBanking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One individual with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authorized signer authority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Use the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Small Business Intake form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to collect information about the business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Collect eligibility documentation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Initiate application(s) in </a:t>
            </a:r>
            <a:r>
              <a:rPr lang="en-US" sz="1600" b="1" spc="0" dirty="0" err="1">
                <a:solidFill>
                  <a:schemeClr val="tx1"/>
                </a:solidFill>
                <a:cs typeface="Arial" panose="020B0604020202020204" pitchFamily="34" charset="0"/>
              </a:rPr>
              <a:t>eBanking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 using the Intake Form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Select Authorized Signer for member institution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Small Business and authorized signer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will receive a Grant Agreement through DocuSign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Once small business and member have signed, it will be in </a:t>
            </a: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submitted status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and will be reviewed by FHLBank Chicago Staff for approval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1700" spc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4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BCBB73-0B7B-2E88-28E9-081F9711859C}"/>
              </a:ext>
            </a:extLst>
          </p:cNvPr>
          <p:cNvSpPr txBox="1"/>
          <p:nvPr/>
        </p:nvSpPr>
        <p:spPr>
          <a:xfrm>
            <a:off x="252523" y="472776"/>
            <a:ext cx="7753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Application Steps</a:t>
            </a:r>
          </a:p>
        </p:txBody>
      </p:sp>
      <p:pic>
        <p:nvPicPr>
          <p:cNvPr id="5" name="Picture 4" descr="A person holding a bag&#10;&#10;Description automatically generated">
            <a:extLst>
              <a:ext uri="{FF2B5EF4-FFF2-40B4-BE49-F238E27FC236}">
                <a16:creationId xmlns:a16="http://schemas.microsoft.com/office/drawing/2014/main" id="{C2DEBA4C-43AB-E556-8DE0-BCECCFCD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915" y="2154085"/>
            <a:ext cx="2620215" cy="3396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470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870" y="2101366"/>
            <a:ext cx="10966963" cy="822588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tx1"/>
                </a:solidFill>
                <a:cs typeface="Arial" panose="020B0604020202020204" pitchFamily="34" charset="0"/>
              </a:rPr>
              <a:t>Person initiating application will need access to </a:t>
            </a:r>
            <a:r>
              <a:rPr lang="en-US" sz="2000" spc="0" dirty="0" err="1">
                <a:solidFill>
                  <a:schemeClr val="tx1"/>
                </a:solidFill>
                <a:cs typeface="Arial" panose="020B0604020202020204" pitchFamily="34" charset="0"/>
              </a:rPr>
              <a:t>eBanking</a:t>
            </a:r>
            <a:r>
              <a:rPr lang="en-US" sz="2000" spc="0" dirty="0">
                <a:solidFill>
                  <a:schemeClr val="tx1"/>
                </a:solidFill>
                <a:cs typeface="Arial" panose="020B0604020202020204" pitchFamily="34" charset="0"/>
              </a:rPr>
              <a:t> (assigned by Member MSA) and will navigate to the red banner labeled “Accelerate Grants for Small Business”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5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5C5437-9625-C0F9-2E78-6BB2A6EA7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7" b="5244"/>
          <a:stretch/>
        </p:blipFill>
        <p:spPr>
          <a:xfrm>
            <a:off x="1626781" y="3236806"/>
            <a:ext cx="8472113" cy="2894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B3762-1C02-0755-224D-89CE2F8E0306}"/>
              </a:ext>
            </a:extLst>
          </p:cNvPr>
          <p:cNvSpPr txBox="1"/>
          <p:nvPr/>
        </p:nvSpPr>
        <p:spPr>
          <a:xfrm>
            <a:off x="200426" y="472776"/>
            <a:ext cx="7604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Application Submission</a:t>
            </a:r>
          </a:p>
        </p:txBody>
      </p:sp>
    </p:spTree>
    <p:extLst>
      <p:ext uri="{BB962C8B-B14F-4D97-AF65-F5344CB8AC3E}">
        <p14:creationId xmlns:p14="http://schemas.microsoft.com/office/powerpoint/2010/main" val="295051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79" y="2082755"/>
            <a:ext cx="7017483" cy="4433290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Eligibility Requirements 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Be a for-profit entity (</a:t>
            </a:r>
            <a:r>
              <a:rPr lang="en-US" sz="1600" b="1" spc="0" dirty="0">
                <a:solidFill>
                  <a:schemeClr val="tx1"/>
                </a:solidFill>
                <a:cs typeface="+mn-cs"/>
              </a:rPr>
              <a:t>Verified by articles of incorporation)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Be headquartered in either Illinois or Wisconsin </a:t>
            </a:r>
            <a:r>
              <a:rPr lang="en-US" sz="1600" b="1" spc="0" dirty="0">
                <a:solidFill>
                  <a:schemeClr val="tx1"/>
                </a:solidFill>
                <a:cs typeface="+mn-cs"/>
              </a:rPr>
              <a:t>(Verified by articles of incorporation)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Have been established under its current ownership for at least 12 months prior to application date </a:t>
            </a:r>
            <a:r>
              <a:rPr lang="en-US" sz="1600" b="1" spc="0" dirty="0">
                <a:solidFill>
                  <a:schemeClr val="tx1"/>
                </a:solidFill>
                <a:cs typeface="+mn-cs"/>
              </a:rPr>
              <a:t>(Verified by Articles of Incorporation and/or most recent tax returns)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Have had a business relationship with member for at least 12 months prior to </a:t>
            </a:r>
            <a:r>
              <a:rPr lang="en-US" sz="1600" spc="0">
                <a:solidFill>
                  <a:schemeClr val="tx1"/>
                </a:solidFill>
                <a:cs typeface="+mn-cs"/>
              </a:rPr>
              <a:t>application date </a:t>
            </a:r>
            <a:r>
              <a:rPr lang="en-US" sz="1600" b="1" spc="0">
                <a:solidFill>
                  <a:schemeClr val="tx1"/>
                </a:solidFill>
                <a:cs typeface="+mn-cs"/>
              </a:rPr>
              <a:t>(</a:t>
            </a:r>
            <a:r>
              <a:rPr lang="en-US" sz="1600" b="1" spc="0" dirty="0">
                <a:solidFill>
                  <a:schemeClr val="tx1"/>
                </a:solidFill>
                <a:cs typeface="+mn-cs"/>
              </a:rPr>
              <a:t>verified by member records)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Have an annual gross revenue of $1 million or less </a:t>
            </a:r>
            <a:r>
              <a:rPr lang="en-US" sz="1600" b="1" spc="0" dirty="0">
                <a:solidFill>
                  <a:schemeClr val="tx1"/>
                </a:solidFill>
                <a:cs typeface="+mn-cs"/>
              </a:rPr>
              <a:t>(Verified by most recent tax returns)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Small business </a:t>
            </a:r>
            <a:r>
              <a:rPr lang="en-US" sz="1600" b="1" spc="0" dirty="0">
                <a:solidFill>
                  <a:schemeClr val="tx1"/>
                </a:solidFill>
                <a:cs typeface="+mn-cs"/>
              </a:rPr>
              <a:t>directly contributes to community-building: 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Small business must fit into one sector listed.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6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98" y="0"/>
            <a:ext cx="4186211" cy="178290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3047" y="1966646"/>
            <a:ext cx="4339564" cy="4433290"/>
          </a:xfrm>
        </p:spPr>
        <p:txBody>
          <a:bodyPr/>
          <a:lstStyle/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Eligible uses of Funds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Purchase or improvement of property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Machinery, tools, or equipment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Inventory, materials, or supplies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Workforce development or training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spc="0" dirty="0">
                <a:solidFill>
                  <a:schemeClr val="tx1"/>
                </a:solidFill>
                <a:cs typeface="+mn-cs"/>
              </a:rPr>
              <a:t>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F9703-A7E7-F69A-177F-C07262674FD6}"/>
              </a:ext>
            </a:extLst>
          </p:cNvPr>
          <p:cNvSpPr txBox="1"/>
          <p:nvPr/>
        </p:nvSpPr>
        <p:spPr>
          <a:xfrm>
            <a:off x="233915" y="491945"/>
            <a:ext cx="7617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Eligibility and Uses of Funds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6BCF86-69E0-3A55-44DC-23A07D249A1B}"/>
              </a:ext>
            </a:extLst>
          </p:cNvPr>
          <p:cNvCxnSpPr>
            <a:cxnSpLocks/>
          </p:cNvCxnSpPr>
          <p:nvPr/>
        </p:nvCxnSpPr>
        <p:spPr>
          <a:xfrm>
            <a:off x="7506585" y="2562448"/>
            <a:ext cx="0" cy="34343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46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48" y="1956960"/>
            <a:ext cx="5585791" cy="4433290"/>
          </a:xfrm>
        </p:spPr>
        <p:txBody>
          <a:bodyPr/>
          <a:lstStyle/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Program Priorities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Low- to Moderate-Income Area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: Area Median Income (AMI) of the census tract where the small business is located is less than 100%.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Diverse Ownership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: More than 50% owned, controlled, and operated by an individual identifying as one or more of the following: Minority, woman, disabled, veteran, and/or LGBTQ.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Member Involvement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: The member applicant is providing a matching grant of at least 10% of grant application amount.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Completion of a Small Business Course 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within the past 5 years – SBA course, local college course, etc.</a:t>
            </a:r>
          </a:p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2000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7</a:t>
            </a:fld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8176" y="2495309"/>
            <a:ext cx="5715984" cy="4433290"/>
          </a:xfrm>
        </p:spPr>
        <p:txBody>
          <a:bodyPr/>
          <a:lstStyle/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Community Involvement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: Small business employs a minimum of 50% local residents residing within 10 miles of business location.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Physical Presence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: Small business operates storefront location or plans to use funds to establish storefront.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Living Wage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: Small business provides a livable minimum wage of $20 per hour to all full-time employees.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+mn-cs"/>
              </a:rPr>
              <a:t>Use of Funds: </a:t>
            </a:r>
            <a:r>
              <a:rPr lang="en-US" sz="1600" spc="0" dirty="0">
                <a:solidFill>
                  <a:schemeClr val="tx1"/>
                </a:solidFill>
                <a:cs typeface="+mn-cs"/>
              </a:rPr>
              <a:t>Businesses use funds to increase net worth.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4B858-787F-9285-BF9E-A1F656CF5127}"/>
              </a:ext>
            </a:extLst>
          </p:cNvPr>
          <p:cNvSpPr txBox="1"/>
          <p:nvPr/>
        </p:nvSpPr>
        <p:spPr>
          <a:xfrm>
            <a:off x="180490" y="533232"/>
            <a:ext cx="7644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Program Priorities </a:t>
            </a:r>
          </a:p>
        </p:txBody>
      </p:sp>
    </p:spTree>
    <p:extLst>
      <p:ext uri="{BB962C8B-B14F-4D97-AF65-F5344CB8AC3E}">
        <p14:creationId xmlns:p14="http://schemas.microsoft.com/office/powerpoint/2010/main" val="282659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168" y="2047453"/>
            <a:ext cx="11578092" cy="4316271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FHLBank Chicago expects member institutions to verify that small businesses satisfy the program priorities they have indicated on the application:</a:t>
            </a:r>
          </a:p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spc="0" dirty="0">
                <a:cs typeface="Arial" panose="020B0604020202020204" pitchFamily="34" charset="0"/>
              </a:rPr>
              <a:t>▪	</a:t>
            </a:r>
            <a:r>
              <a:rPr lang="en-US" sz="1800" b="1" spc="0" dirty="0">
                <a:cs typeface="Arial" panose="020B0604020202020204" pitchFamily="34" charset="0"/>
              </a:rPr>
              <a:t>Low to Moderate Income Area |</a:t>
            </a:r>
            <a:r>
              <a:rPr lang="en-US" sz="1800" spc="0" dirty="0">
                <a:cs typeface="Arial" panose="020B0604020202020204" pitchFamily="34" charset="0"/>
              </a:rPr>
              <a:t> Check FFIEC website: </a:t>
            </a:r>
            <a:r>
              <a:rPr lang="en-US" sz="1800" spc="0" dirty="0">
                <a:cs typeface="Arial" panose="020B0604020202020204" pitchFamily="34" charset="0"/>
                <a:hlinkClick r:id="rId2"/>
              </a:rPr>
              <a:t>https://geomap.ffiec.gov/ffiecgeomap/</a:t>
            </a:r>
            <a:endParaRPr lang="en-US" sz="1800" spc="0" dirty="0">
              <a:cs typeface="Arial" panose="020B0604020202020204" pitchFamily="34" charset="0"/>
            </a:endParaRPr>
          </a:p>
          <a:p>
            <a:pPr lvl="0" algn="l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1600" spc="0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8</a:t>
            </a:fld>
            <a:endParaRPr lang="en-US" sz="8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83" y="3429000"/>
            <a:ext cx="5774219" cy="2978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75917" y="4356708"/>
            <a:ext cx="5121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Enter the business’s primary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Select 2024 for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If Tract Median Family Income % is less than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100% the small business meets this priority</a:t>
            </a:r>
          </a:p>
        </p:txBody>
      </p:sp>
      <p:sp>
        <p:nvSpPr>
          <p:cNvPr id="4" name="Left Arrow 3"/>
          <p:cNvSpPr/>
          <p:nvPr/>
        </p:nvSpPr>
        <p:spPr>
          <a:xfrm>
            <a:off x="5408994" y="5358384"/>
            <a:ext cx="978408" cy="219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70841-9ABD-693D-6D73-FB79A288B6AC}"/>
              </a:ext>
            </a:extLst>
          </p:cNvPr>
          <p:cNvSpPr txBox="1"/>
          <p:nvPr/>
        </p:nvSpPr>
        <p:spPr>
          <a:xfrm>
            <a:off x="198833" y="531016"/>
            <a:ext cx="7806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Due Diligence</a:t>
            </a:r>
          </a:p>
        </p:txBody>
      </p:sp>
    </p:spTree>
    <p:extLst>
      <p:ext uri="{BB962C8B-B14F-4D97-AF65-F5344CB8AC3E}">
        <p14:creationId xmlns:p14="http://schemas.microsoft.com/office/powerpoint/2010/main" val="44957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753" y="2082462"/>
            <a:ext cx="5935984" cy="4316271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r>
              <a:rPr lang="en-US" sz="1800" b="1" spc="0" dirty="0">
                <a:cs typeface="Arial" panose="020B0604020202020204" pitchFamily="34" charset="0"/>
              </a:rPr>
              <a:t>Member Institutions to Verify: 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Diverse Ownership:  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Member collects MBE/WBE certificates, review of articles of incorporation and/or tax returns, and can accept a self-certification for LGBTQ identity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Member Involvement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:  Verify member contribution is at least 10% of grant request. ($2,500 or more if requesting full grant amount)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Completion of a Small Business Course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: Verify that a small business course has been completed since September 22, 2018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Community Involvement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: Verify small business employs a minimum of 50% local residents residing within 10 miles of business location. This can be through payroll information or owner certification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1600" spc="0" dirty="0"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1600" spc="0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ED54-FDD9-334B-B90B-F19ABEDD1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2A9A40F-42F2-C241-9151-DA1388E857AE}" type="slidenum">
              <a:rPr lang="en-US" smtClean="0"/>
              <a:pPr/>
              <a:t>9</a:t>
            </a:fld>
            <a:endParaRPr lang="en-US" sz="8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891346" cy="1776550"/>
          </a:xfrm>
          <a:prstGeom prst="rect">
            <a:avLst/>
          </a:prstGeom>
          <a:solidFill>
            <a:srgbClr val="18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9" y="0"/>
            <a:ext cx="4186211" cy="178290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C1BD2BB-7696-2040-9555-A0E71DA1D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2067" y="2414133"/>
            <a:ext cx="5443345" cy="2827713"/>
          </a:xfrm>
        </p:spPr>
        <p:txBody>
          <a:bodyPr/>
          <a:lstStyle/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Physical Presence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: Verify small business operates storefront location or plans to use funds to establish storefront.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Living Wage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: Verify small business provides a livable minimum wage of $20 per hour to all full-time employees. Verified through payroll information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1600" b="1" spc="0" dirty="0">
                <a:solidFill>
                  <a:schemeClr val="tx1"/>
                </a:solidFill>
                <a:cs typeface="Arial" panose="020B0604020202020204" pitchFamily="34" charset="0"/>
              </a:rPr>
              <a:t>Use of Funds</a:t>
            </a:r>
            <a:r>
              <a:rPr lang="en-US" sz="1600" spc="0" dirty="0">
                <a:solidFill>
                  <a:schemeClr val="tx1"/>
                </a:solidFill>
                <a:cs typeface="Arial" panose="020B0604020202020204" pitchFamily="34" charset="0"/>
              </a:rPr>
              <a:t>: Verify businesses intend to use funds to increase net worth by reviewing proposed budget.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E55"/>
              </a:buClr>
              <a:tabLst>
                <a:tab pos="225425" algn="l"/>
              </a:tabLst>
              <a:defRPr/>
            </a:pPr>
            <a:endParaRPr lang="en-US" sz="1600" spc="0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42CF1-5154-B761-38CF-38285F3F3A10}"/>
              </a:ext>
            </a:extLst>
          </p:cNvPr>
          <p:cNvSpPr txBox="1"/>
          <p:nvPr/>
        </p:nvSpPr>
        <p:spPr>
          <a:xfrm>
            <a:off x="273430" y="533232"/>
            <a:ext cx="7825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2024 Accelerate Grants for Small Business:</a:t>
            </a: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Due Diligence</a:t>
            </a:r>
          </a:p>
        </p:txBody>
      </p:sp>
    </p:spTree>
    <p:extLst>
      <p:ext uri="{BB962C8B-B14F-4D97-AF65-F5344CB8AC3E}">
        <p14:creationId xmlns:p14="http://schemas.microsoft.com/office/powerpoint/2010/main" val="2158701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HLBank Chicago">
      <a:dk1>
        <a:srgbClr val="3B3838"/>
      </a:dk1>
      <a:lt1>
        <a:srgbClr val="FFFFFF"/>
      </a:lt1>
      <a:dk2>
        <a:srgbClr val="142451"/>
      </a:dk2>
      <a:lt2>
        <a:srgbClr val="F2F2F2"/>
      </a:lt2>
      <a:accent1>
        <a:srgbClr val="EF403E"/>
      </a:accent1>
      <a:accent2>
        <a:srgbClr val="8ED3D5"/>
      </a:accent2>
      <a:accent3>
        <a:srgbClr val="F9C358"/>
      </a:accent3>
      <a:accent4>
        <a:srgbClr val="6C7D9B"/>
      </a:accent4>
      <a:accent5>
        <a:srgbClr val="A7B1C3"/>
      </a:accent5>
      <a:accent6>
        <a:srgbClr val="F26765"/>
      </a:accent6>
      <a:hlink>
        <a:srgbClr val="8ED3D4"/>
      </a:hlink>
      <a:folHlink>
        <a:srgbClr val="6C7C9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65035E22AD3141B0D88D5D8B02C393" ma:contentTypeVersion="0" ma:contentTypeDescription="Create a new document." ma:contentTypeScope="" ma:versionID="006aa0b0cb044e4751384e0184d1d3f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7A5CBA-5485-470D-9EA0-2A85A7954DD0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FD2C9B2-8C0F-4A62-B296-715F41CCEE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A8727F-A7F9-44EB-883F-2BF950248B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15606</TotalTime>
  <Words>1229</Words>
  <Application>Microsoft Office PowerPoint</Application>
  <PresentationFormat>Widescreen</PresentationFormat>
  <Paragraphs>125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Bagus Budiyanto</dc:creator>
  <cp:lastModifiedBy>Schaefer, Jen</cp:lastModifiedBy>
  <cp:revision>567</cp:revision>
  <dcterms:created xsi:type="dcterms:W3CDTF">2017-04-20T05:09:29Z</dcterms:created>
  <dcterms:modified xsi:type="dcterms:W3CDTF">2024-07-02T18:29:59Z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0x0101003465035E22AD3141B0D88D5D8B02C393</vt:lpwstr>
  </property>
</Properties>
</file>